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embeddedFontLst>
    <p:embeddedFont>
      <p:font typeface="Libre Franklin"/>
      <p:regular r:id="rId21"/>
      <p:bold r:id="rId22"/>
      <p:italic r:id="rId23"/>
      <p:boldItalic r:id="rId24"/>
    </p:embeddedFont>
    <p:embeddedFont>
      <p:font typeface="Franklin Gothic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6" roundtripDataSignature="AMtx7miONFX8KU+qEHo+R3+lSgf3ttWk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LibreFranklin-bold.fntdata"/><Relationship Id="rId21" Type="http://schemas.openxmlformats.org/officeDocument/2006/relationships/font" Target="fonts/LibreFranklin-regular.fntdata"/><Relationship Id="rId24" Type="http://schemas.openxmlformats.org/officeDocument/2006/relationships/font" Target="fonts/LibreFranklin-boldItalic.fntdata"/><Relationship Id="rId23" Type="http://schemas.openxmlformats.org/officeDocument/2006/relationships/font" Target="fonts/LibreFranklin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font" Target="fonts/FranklinGothi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4" name="Google Shape;29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">
  <p:cSld name="Titolo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b="1" i="0" sz="60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7" name="Google Shape;17;p18"/>
          <p:cNvGrpSpPr/>
          <p:nvPr/>
        </p:nvGrpSpPr>
        <p:grpSpPr>
          <a:xfrm>
            <a:off x="1" y="758751"/>
            <a:ext cx="6099248" cy="6099248"/>
            <a:chOff x="0" y="12289"/>
            <a:chExt cx="3550" cy="3551"/>
          </a:xfrm>
        </p:grpSpPr>
        <p:sp>
          <p:nvSpPr>
            <p:cNvPr id="18" name="Google Shape;18;p18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" name="Google Shape;19;p18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" name="Google Shape;20;p18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1" name="Google Shape;21;p18"/>
          <p:cNvSpPr txBox="1"/>
          <p:nvPr>
            <p:ph idx="1" type="body"/>
          </p:nvPr>
        </p:nvSpPr>
        <p:spPr>
          <a:xfrm>
            <a:off x="6367055" y="4549553"/>
            <a:ext cx="5491570" cy="953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2" name="Google Shape;22;p18"/>
          <p:cNvCxnSpPr/>
          <p:nvPr/>
        </p:nvCxnSpPr>
        <p:spPr>
          <a:xfrm>
            <a:off x="6367055" y="4252111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ella">
  <p:cSld name="Tabella">
    <p:bg>
      <p:bgPr>
        <a:solidFill>
          <a:schemeClr val="lt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7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7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7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">
  <p:cSld name="Citazione"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8"/>
          <p:cNvSpPr txBox="1"/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  <a:defRPr b="0" i="0" sz="2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8"/>
          <p:cNvSpPr txBox="1"/>
          <p:nvPr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0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"</a:t>
            </a:r>
            <a:endParaRPr/>
          </a:p>
        </p:txBody>
      </p:sp>
      <p:grpSp>
        <p:nvGrpSpPr>
          <p:cNvPr id="171" name="Google Shape;171;p28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72" name="Google Shape;172;p28"/>
            <p:cNvSpPr/>
            <p:nvPr/>
          </p:nvSpPr>
          <p:spPr>
            <a:xfrm>
              <a:off x="5612972" y="1"/>
              <a:ext cx="4408998" cy="3672246"/>
            </a:xfrm>
            <a:custGeom>
              <a:rect b="b" l="l" r="r" t="t"/>
              <a:pathLst>
                <a:path extrusionOk="0" h="2980" w="3578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3" name="Google Shape;173;p28"/>
            <p:cNvSpPr/>
            <p:nvPr/>
          </p:nvSpPr>
          <p:spPr>
            <a:xfrm>
              <a:off x="6341233" y="1463970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4" name="Google Shape;174;p28"/>
            <p:cNvSpPr/>
            <p:nvPr/>
          </p:nvSpPr>
          <p:spPr>
            <a:xfrm>
              <a:off x="8555590" y="1"/>
              <a:ext cx="1457754" cy="729520"/>
            </a:xfrm>
            <a:custGeom>
              <a:rect b="b" l="l" r="r" t="t"/>
              <a:pathLst>
                <a:path extrusionOk="0" h="592" w="1183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5" name="Google Shape;175;p28"/>
            <p:cNvSpPr/>
            <p:nvPr/>
          </p:nvSpPr>
          <p:spPr>
            <a:xfrm>
              <a:off x="7076887" y="728289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6" name="Google Shape;176;p28"/>
            <p:cNvSpPr/>
            <p:nvPr/>
          </p:nvSpPr>
          <p:spPr>
            <a:xfrm>
              <a:off x="9285083" y="728289"/>
              <a:ext cx="2943850" cy="2943958"/>
            </a:xfrm>
            <a:custGeom>
              <a:rect b="b" l="l" r="r" t="t"/>
              <a:pathLst>
                <a:path extrusionOk="0" h="2389" w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grpSp>
        <p:nvGrpSpPr>
          <p:cNvPr id="177" name="Google Shape;177;p28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78" name="Google Shape;178;p28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9" name="Google Shape;179;p28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0" name="Google Shape;180;p28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">
  <p:cSld name="2 Col"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oogle Shape;182;p29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83" name="Google Shape;183;p29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4" name="Google Shape;184;p29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5" name="Google Shape;185;p29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86" name="Google Shape;186;p29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87" name="Google Shape;187;p29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8" name="Google Shape;188;p29"/>
          <p:cNvSpPr txBox="1"/>
          <p:nvPr>
            <p:ph idx="1" type="body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9" name="Google Shape;189;p29"/>
          <p:cNvSpPr txBox="1"/>
          <p:nvPr>
            <p:ph idx="2" type="body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0" name="Google Shape;190;p29"/>
          <p:cNvSpPr txBox="1"/>
          <p:nvPr>
            <p:ph idx="3" type="body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29"/>
          <p:cNvSpPr txBox="1"/>
          <p:nvPr>
            <p:ph idx="4" type="body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92" name="Google Shape;192;p29"/>
          <p:cNvCxnSpPr/>
          <p:nvPr/>
        </p:nvCxnSpPr>
        <p:spPr>
          <a:xfrm>
            <a:off x="63627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3" name="Google Shape;193;p29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29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9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zie">
  <p:cSld name="Grazie">
    <p:bg>
      <p:bgPr>
        <a:solidFill>
          <a:schemeClr val="l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 txBox="1"/>
          <p:nvPr>
            <p:ph idx="1" type="body"/>
          </p:nvPr>
        </p:nvSpPr>
        <p:spPr>
          <a:xfrm>
            <a:off x="6896100" y="5102063"/>
            <a:ext cx="4914900" cy="58879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0" i="0" sz="16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8" name="Google Shape;198;p30"/>
          <p:cNvSpPr txBox="1"/>
          <p:nvPr>
            <p:ph idx="2" type="subTitle"/>
          </p:nvPr>
        </p:nvSpPr>
        <p:spPr>
          <a:xfrm>
            <a:off x="6907623" y="3591098"/>
            <a:ext cx="4903377" cy="10577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9" name="Google Shape;199;p30"/>
          <p:cNvSpPr txBox="1"/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00" name="Google Shape;200;p30"/>
          <p:cNvCxnSpPr/>
          <p:nvPr/>
        </p:nvCxnSpPr>
        <p:spPr>
          <a:xfrm>
            <a:off x="6896100" y="3233703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1" name="Google Shape;201;p30"/>
          <p:cNvSpPr/>
          <p:nvPr>
            <p:ph idx="3" type="pic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202" name="Google Shape;202;p30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203" name="Google Shape;203;p30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4" name="Google Shape;204;p30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5" name="Google Shape;205;p30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quenza temporale ">
  <p:cSld name="Sequenza temporale 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oogle Shape;24;p19"/>
          <p:cNvCxnSpPr/>
          <p:nvPr/>
        </p:nvCxnSpPr>
        <p:spPr>
          <a:xfrm flipH="1">
            <a:off x="1045959" y="2213783"/>
            <a:ext cx="2136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" name="Google Shape;25;p19"/>
          <p:cNvCxnSpPr/>
          <p:nvPr/>
        </p:nvCxnSpPr>
        <p:spPr>
          <a:xfrm flipH="1">
            <a:off x="6180493" y="2213783"/>
            <a:ext cx="11102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" name="Google Shape;26;p19"/>
          <p:cNvCxnSpPr/>
          <p:nvPr/>
        </p:nvCxnSpPr>
        <p:spPr>
          <a:xfrm flipH="1">
            <a:off x="8745623" y="3904712"/>
            <a:ext cx="2136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" name="Google Shape;27;p19"/>
          <p:cNvCxnSpPr/>
          <p:nvPr/>
        </p:nvCxnSpPr>
        <p:spPr>
          <a:xfrm flipH="1">
            <a:off x="3611089" y="3895941"/>
            <a:ext cx="2136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" name="Google Shape;28;p19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" type="body"/>
          </p:nvPr>
        </p:nvSpPr>
        <p:spPr>
          <a:xfrm>
            <a:off x="1296955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2" type="body"/>
          </p:nvPr>
        </p:nvSpPr>
        <p:spPr>
          <a:xfrm>
            <a:off x="1296955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3" type="body"/>
          </p:nvPr>
        </p:nvSpPr>
        <p:spPr>
          <a:xfrm>
            <a:off x="3897799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4" type="body"/>
          </p:nvPr>
        </p:nvSpPr>
        <p:spPr>
          <a:xfrm>
            <a:off x="3897799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5" type="body"/>
          </p:nvPr>
        </p:nvSpPr>
        <p:spPr>
          <a:xfrm>
            <a:off x="9001711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6" type="body"/>
          </p:nvPr>
        </p:nvSpPr>
        <p:spPr>
          <a:xfrm>
            <a:off x="9001711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7" type="body"/>
          </p:nvPr>
        </p:nvSpPr>
        <p:spPr>
          <a:xfrm>
            <a:off x="6438143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8" type="body"/>
          </p:nvPr>
        </p:nvSpPr>
        <p:spPr>
          <a:xfrm>
            <a:off x="6438143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37" name="Google Shape;37;p19"/>
          <p:cNvCxnSpPr/>
          <p:nvPr/>
        </p:nvCxnSpPr>
        <p:spPr>
          <a:xfrm>
            <a:off x="967689" y="3968780"/>
            <a:ext cx="10275477" cy="0"/>
          </a:xfrm>
          <a:prstGeom prst="straightConnector1">
            <a:avLst/>
          </a:prstGeom>
          <a:noFill/>
          <a:ln cap="flat" cmpd="sng" w="165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" name="Google Shape;38;p19"/>
          <p:cNvSpPr/>
          <p:nvPr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9" name="Google Shape;39;p19"/>
          <p:cNvSpPr/>
          <p:nvPr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0" name="Google Shape;40;p19"/>
          <p:cNvSpPr/>
          <p:nvPr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1" name="Google Shape;41;p19"/>
          <p:cNvSpPr/>
          <p:nvPr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fico">
  <p:cSld name="Grafico"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/>
          <p:nvPr>
            <p:ph idx="2" type="chart"/>
          </p:nvPr>
        </p:nvSpPr>
        <p:spPr>
          <a:xfrm>
            <a:off x="952500" y="1939108"/>
            <a:ext cx="10352810" cy="4110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47" name="Google Shape;47;p20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iepilogo ">
  <p:cSld name="Riepilogo "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3" name="Google Shape;53;p21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" name="Google Shape;54;p21"/>
          <p:cNvSpPr txBox="1"/>
          <p:nvPr>
            <p:ph idx="1" type="body"/>
          </p:nvPr>
        </p:nvSpPr>
        <p:spPr>
          <a:xfrm>
            <a:off x="952500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55" name="Google Shape;55;p21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56" name="Google Shape;56;p21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7" name="Google Shape;57;p21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8" name="Google Shape;58;p21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59" name="Google Shape;59;p21"/>
          <p:cNvSpPr txBox="1"/>
          <p:nvPr>
            <p:ph idx="2" type="body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3" type="body"/>
          </p:nvPr>
        </p:nvSpPr>
        <p:spPr>
          <a:xfrm>
            <a:off x="953655" y="3841846"/>
            <a:ext cx="4838700" cy="636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1"/>
          <p:cNvSpPr txBox="1"/>
          <p:nvPr>
            <p:ph idx="4" type="body"/>
          </p:nvPr>
        </p:nvSpPr>
        <p:spPr>
          <a:xfrm>
            <a:off x="953655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5" type="body"/>
          </p:nvPr>
        </p:nvSpPr>
        <p:spPr>
          <a:xfrm>
            <a:off x="952500" y="5017901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6" type="body"/>
          </p:nvPr>
        </p:nvSpPr>
        <p:spPr>
          <a:xfrm>
            <a:off x="952500" y="4646997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7" type="body"/>
          </p:nvPr>
        </p:nvSpPr>
        <p:spPr>
          <a:xfrm>
            <a:off x="6399647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8" type="body"/>
          </p:nvPr>
        </p:nvSpPr>
        <p:spPr>
          <a:xfrm>
            <a:off x="6399647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9" type="body"/>
          </p:nvPr>
        </p:nvSpPr>
        <p:spPr>
          <a:xfrm>
            <a:off x="6399647" y="3841846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3" type="body"/>
          </p:nvPr>
        </p:nvSpPr>
        <p:spPr>
          <a:xfrm>
            <a:off x="6399647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">
  <p:cSld name="3 col">
    <p:bg>
      <p:bgPr>
        <a:solidFill>
          <a:schemeClr val="lt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22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73" name="Google Shape;73;p22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74" name="Google Shape;74;p22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75" name="Google Shape;75;p22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76" name="Google Shape;76;p22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7" name="Google Shape;77;p22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8" name="Google Shape;78;p22"/>
          <p:cNvSpPr txBox="1"/>
          <p:nvPr>
            <p:ph idx="1" type="body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9" name="Google Shape;79;p22"/>
          <p:cNvSpPr txBox="1"/>
          <p:nvPr>
            <p:ph idx="2" type="body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3" type="body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1" name="Google Shape;81;p22"/>
          <p:cNvSpPr txBox="1"/>
          <p:nvPr>
            <p:ph idx="4" type="body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5" type="body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3" name="Google Shape;83;p22"/>
          <p:cNvSpPr txBox="1"/>
          <p:nvPr>
            <p:ph idx="6" type="body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84" name="Google Shape;84;p22"/>
          <p:cNvCxnSpPr/>
          <p:nvPr/>
        </p:nvCxnSpPr>
        <p:spPr>
          <a:xfrm>
            <a:off x="4569372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22"/>
          <p:cNvCxnSpPr/>
          <p:nvPr/>
        </p:nvCxnSpPr>
        <p:spPr>
          <a:xfrm>
            <a:off x="8187017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22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5" orient="horz" pos="1224">
          <p15:clr>
            <a:srgbClr val="FBAE40"/>
          </p15:clr>
        </p15:guide>
        <p15:guide id="6" orient="horz" pos="1440">
          <p15:clr>
            <a:srgbClr val="FBAE40"/>
          </p15:clr>
        </p15:guide>
        <p15:guide id="7" orient="horz" pos="552">
          <p15:clr>
            <a:srgbClr val="FBAE40"/>
          </p15:clr>
        </p15:guide>
        <p15:guide id="8" pos="480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17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Team"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23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91" name="Google Shape;91;p23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92" name="Google Shape;92;p23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93" name="Google Shape;93;p23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94" name="Google Shape;94;p23"/>
          <p:cNvSpPr/>
          <p:nvPr>
            <p:ph idx="2" type="pic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23"/>
          <p:cNvSpPr txBox="1"/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96" name="Google Shape;96;p23"/>
          <p:cNvCxnSpPr/>
          <p:nvPr/>
        </p:nvCxnSpPr>
        <p:spPr>
          <a:xfrm>
            <a:off x="952500" y="1939108"/>
            <a:ext cx="2133600" cy="0"/>
          </a:xfrm>
          <a:prstGeom prst="straightConnector1">
            <a:avLst/>
          </a:prstGeom>
          <a:noFill/>
          <a:ln cap="flat" cmpd="sng" w="1016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7" name="Google Shape;97;p23"/>
          <p:cNvSpPr/>
          <p:nvPr>
            <p:ph idx="3" type="pic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952500" y="539316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4" type="body"/>
          </p:nvPr>
        </p:nvSpPr>
        <p:spPr>
          <a:xfrm>
            <a:off x="952500" y="4986745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5" type="body"/>
          </p:nvPr>
        </p:nvSpPr>
        <p:spPr>
          <a:xfrm>
            <a:off x="3663042" y="539316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6" type="body"/>
          </p:nvPr>
        </p:nvSpPr>
        <p:spPr>
          <a:xfrm>
            <a:off x="3663042" y="4986745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23"/>
          <p:cNvSpPr txBox="1"/>
          <p:nvPr>
            <p:ph idx="7" type="body"/>
          </p:nvPr>
        </p:nvSpPr>
        <p:spPr>
          <a:xfrm>
            <a:off x="63670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3"/>
          <p:cNvSpPr txBox="1"/>
          <p:nvPr>
            <p:ph idx="8" type="body"/>
          </p:nvPr>
        </p:nvSpPr>
        <p:spPr>
          <a:xfrm>
            <a:off x="63670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9" type="body"/>
          </p:nvPr>
        </p:nvSpPr>
        <p:spPr>
          <a:xfrm>
            <a:off x="91102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3" type="body"/>
          </p:nvPr>
        </p:nvSpPr>
        <p:spPr>
          <a:xfrm>
            <a:off x="91102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106" name="Google Shape;106;p23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07" name="Google Shape;107;p23"/>
            <p:cNvSpPr/>
            <p:nvPr/>
          </p:nvSpPr>
          <p:spPr>
            <a:xfrm>
              <a:off x="5612972" y="1"/>
              <a:ext cx="4408998" cy="3672246"/>
            </a:xfrm>
            <a:custGeom>
              <a:rect b="b" l="l" r="r" t="t"/>
              <a:pathLst>
                <a:path extrusionOk="0" h="2980" w="3578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8" name="Google Shape;108;p23"/>
            <p:cNvSpPr/>
            <p:nvPr/>
          </p:nvSpPr>
          <p:spPr>
            <a:xfrm>
              <a:off x="6341233" y="1463970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9" name="Google Shape;109;p23"/>
            <p:cNvSpPr/>
            <p:nvPr/>
          </p:nvSpPr>
          <p:spPr>
            <a:xfrm>
              <a:off x="8555590" y="1"/>
              <a:ext cx="1457754" cy="729520"/>
            </a:xfrm>
            <a:custGeom>
              <a:rect b="b" l="l" r="r" t="t"/>
              <a:pathLst>
                <a:path extrusionOk="0" h="592" w="1183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0" name="Google Shape;110;p23"/>
            <p:cNvSpPr/>
            <p:nvPr/>
          </p:nvSpPr>
          <p:spPr>
            <a:xfrm>
              <a:off x="7076887" y="728289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1" name="Google Shape;111;p23"/>
            <p:cNvSpPr/>
            <p:nvPr/>
          </p:nvSpPr>
          <p:spPr>
            <a:xfrm>
              <a:off x="9285083" y="728289"/>
              <a:ext cx="2943850" cy="2943958"/>
            </a:xfrm>
            <a:custGeom>
              <a:rect b="b" l="l" r="r" t="t"/>
              <a:pathLst>
                <a:path extrusionOk="0" h="2389" w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12" name="Google Shape;112;p23"/>
          <p:cNvSpPr/>
          <p:nvPr>
            <p:ph idx="14" type="pic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13" name="Google Shape;113;p23"/>
          <p:cNvSpPr/>
          <p:nvPr>
            <p:ph idx="15" type="pic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23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duzione">
  <p:cSld name="Introduzion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24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19" name="Google Shape;119;p24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22" name="Google Shape;122;p24"/>
          <p:cNvSpPr/>
          <p:nvPr>
            <p:ph idx="2" type="pic"/>
          </p:nvPr>
        </p:nvSpPr>
        <p:spPr>
          <a:xfrm>
            <a:off x="6096000" y="-22543"/>
            <a:ext cx="6096000" cy="6903086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24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24" name="Google Shape;124;p24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952499" y="2289363"/>
            <a:ext cx="457200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3480">
          <p15:clr>
            <a:srgbClr val="FBAE40"/>
          </p15:clr>
        </p15:guide>
        <p15:guide id="3" orient="horz" pos="1440">
          <p15:clr>
            <a:srgbClr val="FBAE40"/>
          </p15:clr>
        </p15:guide>
        <p15:guide id="4" orient="horz" pos="1224">
          <p15:clr>
            <a:srgbClr val="FBAE40"/>
          </p15:clr>
        </p15:guide>
        <p15:guide id="5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ine del giorno">
  <p:cSld name="Ordine del giorno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25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31" name="Google Shape;131;p25"/>
            <p:cNvSpPr/>
            <p:nvPr/>
          </p:nvSpPr>
          <p:spPr>
            <a:xfrm>
              <a:off x="5612972" y="1"/>
              <a:ext cx="4408998" cy="3672246"/>
            </a:xfrm>
            <a:custGeom>
              <a:rect b="b" l="l" r="r" t="t"/>
              <a:pathLst>
                <a:path extrusionOk="0" h="2980" w="3578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2" name="Google Shape;132;p25"/>
            <p:cNvSpPr/>
            <p:nvPr/>
          </p:nvSpPr>
          <p:spPr>
            <a:xfrm>
              <a:off x="6341233" y="1463970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3" name="Google Shape;133;p25"/>
            <p:cNvSpPr/>
            <p:nvPr/>
          </p:nvSpPr>
          <p:spPr>
            <a:xfrm>
              <a:off x="8555590" y="1"/>
              <a:ext cx="1457754" cy="729520"/>
            </a:xfrm>
            <a:custGeom>
              <a:rect b="b" l="l" r="r" t="t"/>
              <a:pathLst>
                <a:path extrusionOk="0" h="592" w="1183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4" name="Google Shape;134;p25"/>
            <p:cNvSpPr/>
            <p:nvPr/>
          </p:nvSpPr>
          <p:spPr>
            <a:xfrm>
              <a:off x="7076887" y="728289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5" name="Google Shape;135;p25"/>
            <p:cNvSpPr/>
            <p:nvPr/>
          </p:nvSpPr>
          <p:spPr>
            <a:xfrm>
              <a:off x="9285083" y="728289"/>
              <a:ext cx="2943850" cy="2943958"/>
            </a:xfrm>
            <a:custGeom>
              <a:rect b="b" l="l" r="r" t="t"/>
              <a:pathLst>
                <a:path extrusionOk="0" h="2389" w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36" name="Google Shape;136;p25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37" name="Google Shape;137;p25"/>
          <p:cNvCxnSpPr/>
          <p:nvPr/>
        </p:nvCxnSpPr>
        <p:spPr>
          <a:xfrm>
            <a:off x="952500" y="1934655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952500" y="281829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p25"/>
          <p:cNvSpPr txBox="1"/>
          <p:nvPr>
            <p:ph idx="2" type="body"/>
          </p:nvPr>
        </p:nvSpPr>
        <p:spPr>
          <a:xfrm>
            <a:off x="952500" y="2209800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40" name="Google Shape;140;p25"/>
          <p:cNvCxnSpPr/>
          <p:nvPr/>
        </p:nvCxnSpPr>
        <p:spPr>
          <a:xfrm>
            <a:off x="3663043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1" name="Google Shape;141;p25"/>
          <p:cNvSpPr txBox="1"/>
          <p:nvPr>
            <p:ph idx="3" type="body"/>
          </p:nvPr>
        </p:nvSpPr>
        <p:spPr>
          <a:xfrm>
            <a:off x="3663042" y="2818296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25"/>
          <p:cNvSpPr txBox="1"/>
          <p:nvPr>
            <p:ph idx="4" type="body"/>
          </p:nvPr>
        </p:nvSpPr>
        <p:spPr>
          <a:xfrm>
            <a:off x="3663042" y="2209800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43" name="Google Shape;143;p25"/>
          <p:cNvCxnSpPr/>
          <p:nvPr/>
        </p:nvCxnSpPr>
        <p:spPr>
          <a:xfrm>
            <a:off x="952500" y="4248119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4" name="Google Shape;144;p25"/>
          <p:cNvSpPr txBox="1"/>
          <p:nvPr>
            <p:ph idx="5" type="body"/>
          </p:nvPr>
        </p:nvSpPr>
        <p:spPr>
          <a:xfrm>
            <a:off x="952500" y="513129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6" type="body"/>
          </p:nvPr>
        </p:nvSpPr>
        <p:spPr>
          <a:xfrm>
            <a:off x="952500" y="4522803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46" name="Google Shape;146;p25"/>
          <p:cNvCxnSpPr/>
          <p:nvPr/>
        </p:nvCxnSpPr>
        <p:spPr>
          <a:xfrm>
            <a:off x="3663043" y="4252111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" name="Google Shape;147;p25"/>
          <p:cNvSpPr txBox="1"/>
          <p:nvPr>
            <p:ph idx="7" type="body"/>
          </p:nvPr>
        </p:nvSpPr>
        <p:spPr>
          <a:xfrm>
            <a:off x="3663042" y="513129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25"/>
          <p:cNvSpPr txBox="1"/>
          <p:nvPr>
            <p:ph idx="8" type="body"/>
          </p:nvPr>
        </p:nvSpPr>
        <p:spPr>
          <a:xfrm>
            <a:off x="3663042" y="4522803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49" name="Google Shape;149;p25"/>
          <p:cNvCxnSpPr/>
          <p:nvPr/>
        </p:nvCxnSpPr>
        <p:spPr>
          <a:xfrm>
            <a:off x="6367055" y="4252111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0" name="Google Shape;150;p25"/>
          <p:cNvSpPr txBox="1"/>
          <p:nvPr>
            <p:ph idx="9" type="body"/>
          </p:nvPr>
        </p:nvSpPr>
        <p:spPr>
          <a:xfrm>
            <a:off x="6367054" y="513129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25"/>
          <p:cNvSpPr txBox="1"/>
          <p:nvPr>
            <p:ph idx="13" type="body"/>
          </p:nvPr>
        </p:nvSpPr>
        <p:spPr>
          <a:xfrm>
            <a:off x="6367054" y="4522803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5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5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5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usa">
  <p:cSld name="Pausa"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/>
          <p:nvPr>
            <p:ph idx="2" type="pic"/>
          </p:nvPr>
        </p:nvSpPr>
        <p:spPr>
          <a:xfrm>
            <a:off x="0" y="0"/>
            <a:ext cx="1219199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sp>
      <p:sp>
        <p:nvSpPr>
          <p:cNvPr id="157" name="Google Shape;157;p26"/>
          <p:cNvSpPr txBox="1"/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Franklin Gothic"/>
              <a:buNone/>
              <a:defRPr b="1" i="0" sz="410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58" name="Google Shape;158;p26"/>
          <p:cNvCxnSpPr/>
          <p:nvPr/>
        </p:nvCxnSpPr>
        <p:spPr>
          <a:xfrm>
            <a:off x="7154721" y="4003877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59" name="Google Shape;159;p26"/>
          <p:cNvGrpSpPr/>
          <p:nvPr/>
        </p:nvGrpSpPr>
        <p:grpSpPr>
          <a:xfrm rot="10800000">
            <a:off x="9509760" y="-3"/>
            <a:ext cx="2682238" cy="2682238"/>
            <a:chOff x="0" y="12289"/>
            <a:chExt cx="3550" cy="3551"/>
          </a:xfrm>
        </p:grpSpPr>
        <p:sp>
          <p:nvSpPr>
            <p:cNvPr id="160" name="Google Shape;160;p26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1" name="Google Shape;161;p26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2" name="Google Shape;162;p26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>
        <p15:guide id="1" pos="7104">
          <p15:clr>
            <a:srgbClr val="FBAE40"/>
          </p15:clr>
        </p15:guide>
        <p15:guide id="2" pos="4344">
          <p15:clr>
            <a:srgbClr val="FBAE40"/>
          </p15:clr>
        </p15:guide>
        <p15:guide id="3" pos="4560">
          <p15:clr>
            <a:srgbClr val="FBAE40"/>
          </p15:clr>
        </p15:guide>
        <p15:guide id="4" orient="horz" pos="18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idx="1" type="body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 u="none" cap="none" strike="noStrik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lipravus.it/Ftp_pubblica/clienti/Siti/Adeguata%20verifica/2005%20%E2%80%93%20Direttiva%202005%2060%20CE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"/>
          <p:cNvSpPr txBox="1"/>
          <p:nvPr>
            <p:ph type="ctrTitle"/>
          </p:nvPr>
        </p:nvSpPr>
        <p:spPr>
          <a:xfrm>
            <a:off x="6354698" y="2548668"/>
            <a:ext cx="5491571" cy="15140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</a:pPr>
            <a:r>
              <a:rPr lang="it-IT"/>
              <a:t>ADEGUATA VERIFICA DELLA CLIENTELA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0"/>
          <p:cNvSpPr txBox="1"/>
          <p:nvPr>
            <p:ph type="title"/>
          </p:nvPr>
        </p:nvSpPr>
        <p:spPr>
          <a:xfrm>
            <a:off x="964023" y="879063"/>
            <a:ext cx="8538323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Franklin Gothic"/>
              <a:buNone/>
            </a:pPr>
            <a:r>
              <a:rPr lang="it-IT" sz="4100"/>
              <a:t>Tutte le informazioni con un clic</a:t>
            </a:r>
            <a:endParaRPr/>
          </a:p>
        </p:txBody>
      </p:sp>
      <p:sp>
        <p:nvSpPr>
          <p:cNvPr id="324" name="Google Shape;324;p10"/>
          <p:cNvSpPr txBox="1"/>
          <p:nvPr>
            <p:ph idx="1" type="body"/>
          </p:nvPr>
        </p:nvSpPr>
        <p:spPr>
          <a:xfrm>
            <a:off x="964023" y="2394361"/>
            <a:ext cx="3459696" cy="20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La selezione di un nominativo consente l’immediata visualizzazione di un riepilogo completo della posizione e l’accensione di alert in caso di necessario intervento (cliente da profilare, prossimo monitoraggio, ecc.)</a:t>
            </a:r>
            <a:endParaRPr/>
          </a:p>
        </p:txBody>
      </p:sp>
      <p:sp>
        <p:nvSpPr>
          <p:cNvPr id="325" name="Google Shape;325;p10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 b="0"/>
          </a:p>
        </p:txBody>
      </p:sp>
      <p:sp>
        <p:nvSpPr>
          <p:cNvPr id="326" name="Google Shape;326;p10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27" name="Google Shape;327;p10"/>
          <p:cNvPicPr preferRelativeResize="0"/>
          <p:nvPr/>
        </p:nvPicPr>
        <p:blipFill rotWithShape="1">
          <a:blip r:embed="rId3">
            <a:alphaModFix/>
          </a:blip>
          <a:srcRect b="572" l="0" r="0" t="0"/>
          <a:stretch/>
        </p:blipFill>
        <p:spPr>
          <a:xfrm>
            <a:off x="4819233" y="1710256"/>
            <a:ext cx="7066147" cy="343748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1"/>
          <p:cNvSpPr txBox="1"/>
          <p:nvPr>
            <p:ph type="title"/>
          </p:nvPr>
        </p:nvSpPr>
        <p:spPr>
          <a:xfrm>
            <a:off x="964023" y="879063"/>
            <a:ext cx="8538323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Franklin Gothic"/>
              <a:buNone/>
            </a:pPr>
            <a:r>
              <a:rPr lang="it-IT" sz="4100"/>
              <a:t>Importazioni automatiche</a:t>
            </a:r>
            <a:endParaRPr/>
          </a:p>
        </p:txBody>
      </p:sp>
      <p:sp>
        <p:nvSpPr>
          <p:cNvPr id="333" name="Google Shape;333;p11"/>
          <p:cNvSpPr txBox="1"/>
          <p:nvPr>
            <p:ph idx="1" type="body"/>
          </p:nvPr>
        </p:nvSpPr>
        <p:spPr>
          <a:xfrm>
            <a:off x="964022" y="2394361"/>
            <a:ext cx="4102247" cy="20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In caso di precedenti profilature sarà possibile importare le informazioni senza il ricalcolo del rischio. Sarà così possibile utilizzare un unico tool senza perdere nessuna informazione.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Allo stesso modo sarà possibile procedere a una prima profilazione senza coinvolgere lo storico.</a:t>
            </a:r>
            <a:endParaRPr/>
          </a:p>
        </p:txBody>
      </p:sp>
      <p:sp>
        <p:nvSpPr>
          <p:cNvPr id="334" name="Google Shape;334;p11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 b="0"/>
          </a:p>
        </p:txBody>
      </p:sp>
      <p:sp>
        <p:nvSpPr>
          <p:cNvPr id="335" name="Google Shape;335;p11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36" name="Google Shape;33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93708" y="2394361"/>
            <a:ext cx="3865140" cy="2436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Google Shape;34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5440" y="1773405"/>
            <a:ext cx="6096000" cy="1950720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p12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it-IT"/>
              <a:t>Adeguata verifica</a:t>
            </a:r>
            <a:endParaRPr/>
          </a:p>
        </p:txBody>
      </p:sp>
      <p:sp>
        <p:nvSpPr>
          <p:cNvPr id="343" name="Google Shape;343;p12"/>
          <p:cNvSpPr txBox="1"/>
          <p:nvPr>
            <p:ph idx="1" type="body"/>
          </p:nvPr>
        </p:nvSpPr>
        <p:spPr>
          <a:xfrm>
            <a:off x="952499" y="2289363"/>
            <a:ext cx="447294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Una volta selezionato il cliente interessato si procederà con l’adeguata verifica tramite una procedura guidata conforme a quanto richiesto dalle direttive. Sarà sufficiente selezionare dai menù a tendina le informazioni del cliente.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In caso di ulteriori dati si potrà mitigare il rischio semplicemente utilizzando l’apposito menù.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Ecco alcune delle campi di profilatura: </a:t>
            </a:r>
            <a:endParaRPr/>
          </a:p>
        </p:txBody>
      </p:sp>
      <p:sp>
        <p:nvSpPr>
          <p:cNvPr id="344" name="Google Shape;344;p12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 b="0"/>
          </a:p>
        </p:txBody>
      </p:sp>
      <p:sp>
        <p:nvSpPr>
          <p:cNvPr id="345" name="Google Shape;345;p12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46" name="Google Shape;346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05500" y="4007604"/>
            <a:ext cx="5189220" cy="2064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3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it-IT"/>
              <a:t>Il calcolo</a:t>
            </a:r>
            <a:endParaRPr/>
          </a:p>
        </p:txBody>
      </p:sp>
      <p:sp>
        <p:nvSpPr>
          <p:cNvPr id="352" name="Google Shape;352;p13"/>
          <p:cNvSpPr txBox="1"/>
          <p:nvPr>
            <p:ph idx="1" type="body"/>
          </p:nvPr>
        </p:nvSpPr>
        <p:spPr>
          <a:xfrm>
            <a:off x="952499" y="2289363"/>
            <a:ext cx="447294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Inseriti tutti i parametri si potrà attivare il processo di calcolo del rischio e ricevere simultaneamente il risultato.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Oltre al rischio inerente sarà possibile definire la vulnerabilità selezionando le policy e le disposizioni interne adottate.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Il rischio definitivo sarà visualizzato insieme al suo dettaglio di calcolo.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Sono possibili varie personalizzazioni, tra cui l’inserimento del calcolo del rischio prudenziale. </a:t>
            </a:r>
            <a:endParaRPr/>
          </a:p>
        </p:txBody>
      </p:sp>
      <p:sp>
        <p:nvSpPr>
          <p:cNvPr id="353" name="Google Shape;353;p13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 b="0"/>
          </a:p>
        </p:txBody>
      </p:sp>
      <p:sp>
        <p:nvSpPr>
          <p:cNvPr id="354" name="Google Shape;354;p13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55" name="Google Shape;35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04813" y="1199529"/>
            <a:ext cx="6295391" cy="1132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13"/>
          <p:cNvPicPr preferRelativeResize="0"/>
          <p:nvPr/>
        </p:nvPicPr>
        <p:blipFill rotWithShape="1">
          <a:blip r:embed="rId4">
            <a:alphaModFix/>
          </a:blip>
          <a:srcRect b="10926" l="0" r="46722" t="1"/>
          <a:stretch/>
        </p:blipFill>
        <p:spPr>
          <a:xfrm>
            <a:off x="5431790" y="2818135"/>
            <a:ext cx="6441440" cy="610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13"/>
          <p:cNvPicPr preferRelativeResize="0"/>
          <p:nvPr/>
        </p:nvPicPr>
        <p:blipFill rotWithShape="1">
          <a:blip r:embed="rId4">
            <a:alphaModFix/>
          </a:blip>
          <a:srcRect b="-41411" l="53488" r="0" t="0"/>
          <a:stretch/>
        </p:blipFill>
        <p:spPr>
          <a:xfrm>
            <a:off x="5905500" y="3429001"/>
            <a:ext cx="5623560" cy="96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74359" y="4757208"/>
            <a:ext cx="59563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4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it-IT"/>
              <a:t>Il monitoraggio</a:t>
            </a:r>
            <a:endParaRPr/>
          </a:p>
        </p:txBody>
      </p:sp>
      <p:sp>
        <p:nvSpPr>
          <p:cNvPr id="364" name="Google Shape;364;p14"/>
          <p:cNvSpPr txBox="1"/>
          <p:nvPr>
            <p:ph idx="1" type="body"/>
          </p:nvPr>
        </p:nvSpPr>
        <p:spPr>
          <a:xfrm>
            <a:off x="952499" y="2289363"/>
            <a:ext cx="447294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Ottenuto il valore del rischio operativo sarà possibile definire se procedere alla comunicazione ai responsabili qualora i risultati siano elevati. Di fianco alcune delle possibilità presenti sul menù.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La procedura definisce in automatico la data del prossimo monitoraggio.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E’ possibile riportare le informazioni in altri formati ed effettuare varie stampe di inquiry. </a:t>
            </a:r>
            <a:endParaRPr/>
          </a:p>
        </p:txBody>
      </p:sp>
      <p:sp>
        <p:nvSpPr>
          <p:cNvPr id="365" name="Google Shape;365;p14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 b="0"/>
          </a:p>
        </p:txBody>
      </p:sp>
      <p:sp>
        <p:nvSpPr>
          <p:cNvPr id="366" name="Google Shape;366;p14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67" name="Google Shape;367;p14"/>
          <p:cNvPicPr preferRelativeResize="0"/>
          <p:nvPr/>
        </p:nvPicPr>
        <p:blipFill rotWithShape="1">
          <a:blip r:embed="rId3">
            <a:alphaModFix/>
          </a:blip>
          <a:srcRect b="26774" l="0" r="0" t="0"/>
          <a:stretch/>
        </p:blipFill>
        <p:spPr>
          <a:xfrm>
            <a:off x="6289040" y="1727685"/>
            <a:ext cx="4976534" cy="1701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80989" y="3911114"/>
            <a:ext cx="4684585" cy="7370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5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it-IT"/>
              <a:t>Perché sceglierlo</a:t>
            </a:r>
            <a:endParaRPr/>
          </a:p>
        </p:txBody>
      </p:sp>
      <p:sp>
        <p:nvSpPr>
          <p:cNvPr id="374" name="Google Shape;374;p15"/>
          <p:cNvSpPr txBox="1"/>
          <p:nvPr>
            <p:ph idx="1" type="body"/>
          </p:nvPr>
        </p:nvSpPr>
        <p:spPr>
          <a:xfrm>
            <a:off x="952500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Possibilità di alimentare il software con tutti i gestionali di anagrafica</a:t>
            </a:r>
            <a:endParaRPr/>
          </a:p>
        </p:txBody>
      </p:sp>
      <p:sp>
        <p:nvSpPr>
          <p:cNvPr id="375" name="Google Shape;375;p15"/>
          <p:cNvSpPr txBox="1"/>
          <p:nvPr>
            <p:ph idx="2" type="body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UNA SOLA ANAGRAFICA</a:t>
            </a:r>
            <a:endParaRPr/>
          </a:p>
        </p:txBody>
      </p:sp>
      <p:sp>
        <p:nvSpPr>
          <p:cNvPr id="376" name="Google Shape;376;p15"/>
          <p:cNvSpPr txBox="1"/>
          <p:nvPr>
            <p:ph idx="3" type="body"/>
          </p:nvPr>
        </p:nvSpPr>
        <p:spPr>
          <a:xfrm>
            <a:off x="953655" y="3841846"/>
            <a:ext cx="4838700" cy="636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Visualizzazione immediata del report della posizione e di eventuali alert di intervento </a:t>
            </a:r>
            <a:endParaRPr/>
          </a:p>
        </p:txBody>
      </p:sp>
      <p:sp>
        <p:nvSpPr>
          <p:cNvPr id="377" name="Google Shape;377;p15"/>
          <p:cNvSpPr txBox="1"/>
          <p:nvPr>
            <p:ph idx="4" type="body"/>
          </p:nvPr>
        </p:nvSpPr>
        <p:spPr>
          <a:xfrm>
            <a:off x="953655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TUTTE LE INFORMAZIONI CON UN CLIC</a:t>
            </a:r>
            <a:endParaRPr/>
          </a:p>
        </p:txBody>
      </p:sp>
      <p:sp>
        <p:nvSpPr>
          <p:cNvPr id="378" name="Google Shape;378;p15"/>
          <p:cNvSpPr txBox="1"/>
          <p:nvPr>
            <p:ph idx="5" type="body"/>
          </p:nvPr>
        </p:nvSpPr>
        <p:spPr>
          <a:xfrm>
            <a:off x="952500" y="5017901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Basterà scegliere le informazioni dai menù a tendina per impostare le varie fasi del calcolo del rischio definitivo. </a:t>
            </a:r>
            <a:endParaRPr/>
          </a:p>
        </p:txBody>
      </p:sp>
      <p:sp>
        <p:nvSpPr>
          <p:cNvPr id="379" name="Google Shape;379;p15"/>
          <p:cNvSpPr txBox="1"/>
          <p:nvPr>
            <p:ph idx="6" type="body"/>
          </p:nvPr>
        </p:nvSpPr>
        <p:spPr>
          <a:xfrm>
            <a:off x="952500" y="4646997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FACILE DA UTILIZZARE		</a:t>
            </a:r>
            <a:endParaRPr/>
          </a:p>
        </p:txBody>
      </p:sp>
      <p:sp>
        <p:nvSpPr>
          <p:cNvPr id="380" name="Google Shape;380;p15"/>
          <p:cNvSpPr txBox="1"/>
          <p:nvPr>
            <p:ph idx="7" type="body"/>
          </p:nvPr>
        </p:nvSpPr>
        <p:spPr>
          <a:xfrm>
            <a:off x="6399647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Automatica definizione dei successivi interventi e utilizzo delle informazioni in diversi formati</a:t>
            </a:r>
            <a:endParaRPr/>
          </a:p>
        </p:txBody>
      </p:sp>
      <p:sp>
        <p:nvSpPr>
          <p:cNvPr id="381" name="Google Shape;381;p15"/>
          <p:cNvSpPr txBox="1"/>
          <p:nvPr>
            <p:ph idx="8" type="body"/>
          </p:nvPr>
        </p:nvSpPr>
        <p:spPr>
          <a:xfrm>
            <a:off x="6399647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MONITORAGGIO COSTANTE</a:t>
            </a:r>
            <a:endParaRPr/>
          </a:p>
        </p:txBody>
      </p:sp>
      <p:sp>
        <p:nvSpPr>
          <p:cNvPr id="382" name="Google Shape;382;p15"/>
          <p:cNvSpPr txBox="1"/>
          <p:nvPr>
            <p:ph idx="9" type="body"/>
          </p:nvPr>
        </p:nvSpPr>
        <p:spPr>
          <a:xfrm>
            <a:off x="6399647" y="3841846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E’ possibile adattare il software alle vostre esigenze!</a:t>
            </a:r>
            <a:endParaRPr/>
          </a:p>
        </p:txBody>
      </p:sp>
      <p:sp>
        <p:nvSpPr>
          <p:cNvPr id="383" name="Google Shape;383;p15"/>
          <p:cNvSpPr txBox="1"/>
          <p:nvPr>
            <p:ph idx="13" type="body"/>
          </p:nvPr>
        </p:nvSpPr>
        <p:spPr>
          <a:xfrm>
            <a:off x="6399647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PERSONALIZZABILE</a:t>
            </a:r>
            <a:endParaRPr/>
          </a:p>
        </p:txBody>
      </p:sp>
      <p:sp>
        <p:nvSpPr>
          <p:cNvPr id="384" name="Google Shape;384;p15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 b="0"/>
          </a:p>
        </p:txBody>
      </p:sp>
      <p:sp>
        <p:nvSpPr>
          <p:cNvPr id="385" name="Google Shape;385;p15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6"/>
          <p:cNvSpPr txBox="1"/>
          <p:nvPr>
            <p:ph type="ctrTitle"/>
          </p:nvPr>
        </p:nvSpPr>
        <p:spPr>
          <a:xfrm>
            <a:off x="6367054" y="991717"/>
            <a:ext cx="5491571" cy="15140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</a:pPr>
            <a:r>
              <a:rPr lang="it-IT"/>
              <a:t>LIPRAVUS </a:t>
            </a:r>
            <a:endParaRPr/>
          </a:p>
        </p:txBody>
      </p:sp>
      <p:sp>
        <p:nvSpPr>
          <p:cNvPr id="391" name="Google Shape;391;p16"/>
          <p:cNvSpPr txBox="1"/>
          <p:nvPr>
            <p:ph idx="1" type="body"/>
          </p:nvPr>
        </p:nvSpPr>
        <p:spPr>
          <a:xfrm>
            <a:off x="6367055" y="4549553"/>
            <a:ext cx="5491570" cy="953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CONTATACI PER UNA DEMO ILLUSTRATIVA</a:t>
            </a:r>
            <a:endParaRPr/>
          </a:p>
        </p:txBody>
      </p:sp>
      <p:sp>
        <p:nvSpPr>
          <p:cNvPr id="392" name="Google Shape;392;p16"/>
          <p:cNvSpPr txBox="1"/>
          <p:nvPr/>
        </p:nvSpPr>
        <p:spPr>
          <a:xfrm>
            <a:off x="6367054" y="2792627"/>
            <a:ext cx="5038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EMAIL lipravus@gmail.com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TELEFONO 0517-962839   3480984763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"/>
          <p:cNvSpPr txBox="1"/>
          <p:nvPr>
            <p:ph type="title"/>
          </p:nvPr>
        </p:nvSpPr>
        <p:spPr>
          <a:xfrm>
            <a:off x="964023" y="879063"/>
            <a:ext cx="6400604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it-IT"/>
              <a:t>Evoluzione normativa</a:t>
            </a:r>
            <a:endParaRPr/>
          </a:p>
        </p:txBody>
      </p:sp>
      <p:sp>
        <p:nvSpPr>
          <p:cNvPr id="218" name="Google Shape;218;p2"/>
          <p:cNvSpPr txBox="1"/>
          <p:nvPr>
            <p:ph idx="2" type="body"/>
          </p:nvPr>
        </p:nvSpPr>
        <p:spPr>
          <a:xfrm>
            <a:off x="1296954" y="2568686"/>
            <a:ext cx="3717005" cy="1865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/>
              <a:t>1989 – </a:t>
            </a:r>
            <a:r>
              <a:rPr i="1" lang="it-IT"/>
              <a:t>Financial Action Task Force</a:t>
            </a:r>
            <a:endParaRPr/>
          </a:p>
        </p:txBody>
      </p:sp>
      <p:sp>
        <p:nvSpPr>
          <p:cNvPr id="219" name="Google Shape;219;p2"/>
          <p:cNvSpPr txBox="1"/>
          <p:nvPr>
            <p:ph idx="1" type="body"/>
          </p:nvPr>
        </p:nvSpPr>
        <p:spPr>
          <a:xfrm>
            <a:off x="1296954" y="2934856"/>
            <a:ext cx="2600843" cy="819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/>
              <a:t>Nasce l’organizzazione intergovernativa per il contrasto del riciclaggio a livello nazionale e internazionale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0" name="Google Shape;220;p2">
            <a:hlinkClick r:id="rId3"/>
          </p:cNvPr>
          <p:cNvSpPr txBox="1"/>
          <p:nvPr>
            <p:ph idx="4" type="body"/>
          </p:nvPr>
        </p:nvSpPr>
        <p:spPr>
          <a:xfrm>
            <a:off x="3897797" y="4496071"/>
            <a:ext cx="31737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/>
              <a:t>2005 – Direttiva 2005/60/CE	</a:t>
            </a:r>
            <a:endParaRPr/>
          </a:p>
        </p:txBody>
      </p:sp>
      <p:sp>
        <p:nvSpPr>
          <p:cNvPr id="221" name="Google Shape;221;p2"/>
          <p:cNvSpPr txBox="1"/>
          <p:nvPr>
            <p:ph idx="3" type="body"/>
          </p:nvPr>
        </p:nvSpPr>
        <p:spPr>
          <a:xfrm>
            <a:off x="3897797" y="4843956"/>
            <a:ext cx="2133600" cy="819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/>
              <a:t>III Direttiva AML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2" name="Google Shape;222;p2"/>
          <p:cNvSpPr txBox="1"/>
          <p:nvPr>
            <p:ph idx="8" type="body"/>
          </p:nvPr>
        </p:nvSpPr>
        <p:spPr>
          <a:xfrm>
            <a:off x="6438142" y="2568686"/>
            <a:ext cx="3173561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/>
              <a:t>2007 – D.lgs. 231/2007</a:t>
            </a:r>
            <a:endParaRPr/>
          </a:p>
        </p:txBody>
      </p:sp>
      <p:sp>
        <p:nvSpPr>
          <p:cNvPr id="223" name="Google Shape;223;p2"/>
          <p:cNvSpPr txBox="1"/>
          <p:nvPr>
            <p:ph idx="7" type="body"/>
          </p:nvPr>
        </p:nvSpPr>
        <p:spPr>
          <a:xfrm>
            <a:off x="6438143" y="2934856"/>
            <a:ext cx="2133600" cy="819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/>
              <a:t>L’ordinamento italiano recepisce la III Direttiva comunitaria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4" name="Google Shape;224;p2"/>
          <p:cNvSpPr txBox="1"/>
          <p:nvPr>
            <p:ph idx="6" type="body"/>
          </p:nvPr>
        </p:nvSpPr>
        <p:spPr>
          <a:xfrm>
            <a:off x="9001710" y="4393152"/>
            <a:ext cx="2961689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/>
              <a:t>2015 – Direttiva 2015/849/CE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25" name="Google Shape;225;p2"/>
          <p:cNvSpPr txBox="1"/>
          <p:nvPr>
            <p:ph idx="5" type="body"/>
          </p:nvPr>
        </p:nvSpPr>
        <p:spPr>
          <a:xfrm>
            <a:off x="9001710" y="4965408"/>
            <a:ext cx="2133600" cy="819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/>
              <a:t>IV Direttiva AML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6" name="Google Shape;226;p2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227" name="Google Shape;227;p2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"/>
          <p:cNvSpPr txBox="1"/>
          <p:nvPr>
            <p:ph type="title"/>
          </p:nvPr>
        </p:nvSpPr>
        <p:spPr>
          <a:xfrm>
            <a:off x="964023" y="879063"/>
            <a:ext cx="6400604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it-IT"/>
              <a:t>Evoluzione normativa</a:t>
            </a:r>
            <a:endParaRPr/>
          </a:p>
        </p:txBody>
      </p:sp>
      <p:sp>
        <p:nvSpPr>
          <p:cNvPr id="234" name="Google Shape;234;p3"/>
          <p:cNvSpPr txBox="1"/>
          <p:nvPr>
            <p:ph idx="2" type="body"/>
          </p:nvPr>
        </p:nvSpPr>
        <p:spPr>
          <a:xfrm>
            <a:off x="1296954" y="2568686"/>
            <a:ext cx="3717005" cy="1865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/>
              <a:t>2017 - D.lgs. 90/2007</a:t>
            </a:r>
            <a:endParaRPr/>
          </a:p>
        </p:txBody>
      </p:sp>
      <p:sp>
        <p:nvSpPr>
          <p:cNvPr id="235" name="Google Shape;235;p3"/>
          <p:cNvSpPr txBox="1"/>
          <p:nvPr>
            <p:ph idx="4" type="body"/>
          </p:nvPr>
        </p:nvSpPr>
        <p:spPr>
          <a:xfrm>
            <a:off x="3897797" y="4496071"/>
            <a:ext cx="3173562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/>
              <a:t>2018</a:t>
            </a:r>
            <a:endParaRPr/>
          </a:p>
        </p:txBody>
      </p:sp>
      <p:sp>
        <p:nvSpPr>
          <p:cNvPr id="236" name="Google Shape;236;p3"/>
          <p:cNvSpPr txBox="1"/>
          <p:nvPr>
            <p:ph idx="3" type="body"/>
          </p:nvPr>
        </p:nvSpPr>
        <p:spPr>
          <a:xfrm>
            <a:off x="3897797" y="4843956"/>
            <a:ext cx="2133600" cy="819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/>
              <a:t>Indicazioni sugli adempimenti previsti dal D.lgs. 90/2017 per gli enti creditizi e finanziari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7" name="Google Shape;237;p3"/>
          <p:cNvSpPr txBox="1"/>
          <p:nvPr>
            <p:ph idx="8" type="body"/>
          </p:nvPr>
        </p:nvSpPr>
        <p:spPr>
          <a:xfrm>
            <a:off x="6438142" y="2568686"/>
            <a:ext cx="3173561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/>
              <a:t>2018</a:t>
            </a:r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/>
              <a:t>–</a:t>
            </a:r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/>
              <a:t>Direttiva 2018/843/UE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38" name="Google Shape;238;p3"/>
          <p:cNvSpPr txBox="1"/>
          <p:nvPr>
            <p:ph idx="7" type="body"/>
          </p:nvPr>
        </p:nvSpPr>
        <p:spPr>
          <a:xfrm>
            <a:off x="6438143" y="2934856"/>
            <a:ext cx="2133600" cy="819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/>
              <a:t>V direttiva AML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9" name="Google Shape;239;p3"/>
          <p:cNvSpPr txBox="1"/>
          <p:nvPr>
            <p:ph idx="6" type="body"/>
          </p:nvPr>
        </p:nvSpPr>
        <p:spPr>
          <a:xfrm>
            <a:off x="9001710" y="4393152"/>
            <a:ext cx="2961689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/>
              <a:t>2019</a:t>
            </a:r>
            <a:endParaRPr/>
          </a:p>
        </p:txBody>
      </p:sp>
      <p:sp>
        <p:nvSpPr>
          <p:cNvPr id="240" name="Google Shape;240;p3"/>
          <p:cNvSpPr txBox="1"/>
          <p:nvPr>
            <p:ph idx="5" type="body"/>
          </p:nvPr>
        </p:nvSpPr>
        <p:spPr>
          <a:xfrm>
            <a:off x="9001710" y="4843956"/>
            <a:ext cx="2133600" cy="819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/>
              <a:t>Disposizioni attuative in materia di </a:t>
            </a:r>
            <a:r>
              <a:rPr i="1" lang="it-IT"/>
              <a:t>adeguata verifica alla clientela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1" name="Google Shape;241;p3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242" name="Google Shape;242;p3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/>
          </a:p>
        </p:txBody>
      </p:sp>
      <p:sp>
        <p:nvSpPr>
          <p:cNvPr id="243" name="Google Shape;243;p3"/>
          <p:cNvSpPr txBox="1"/>
          <p:nvPr/>
        </p:nvSpPr>
        <p:spPr>
          <a:xfrm>
            <a:off x="1331473" y="2894587"/>
            <a:ext cx="2133600" cy="819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L’ordinamento italiano recepisce la IV Direttiva comunitaria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"/>
          <p:cNvSpPr txBox="1"/>
          <p:nvPr>
            <p:ph type="title"/>
          </p:nvPr>
        </p:nvSpPr>
        <p:spPr>
          <a:xfrm>
            <a:off x="964023" y="525780"/>
            <a:ext cx="1020689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ranklin Gothic"/>
              <a:buNone/>
            </a:pPr>
            <a:r>
              <a:rPr b="1" i="0" lang="it-IT" sz="3100">
                <a:latin typeface="Franklin Gothic"/>
                <a:ea typeface="Franklin Gothic"/>
                <a:cs typeface="Franklin Gothic"/>
                <a:sym typeface="Franklin Gothic"/>
              </a:rPr>
              <a:t>Il </a:t>
            </a:r>
            <a:r>
              <a:rPr b="1" i="1" lang="it-IT" sz="3100">
                <a:latin typeface="Franklin Gothic"/>
                <a:ea typeface="Franklin Gothic"/>
                <a:cs typeface="Franklin Gothic"/>
                <a:sym typeface="Franklin Gothic"/>
              </a:rPr>
              <a:t>RISK BASED APPROACH</a:t>
            </a:r>
            <a:br>
              <a:rPr b="1" lang="it-IT" sz="3100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b="1" lang="it-IT" sz="3100">
                <a:latin typeface="Franklin Gothic"/>
                <a:ea typeface="Franklin Gothic"/>
                <a:cs typeface="Franklin Gothic"/>
                <a:sym typeface="Franklin Gothic"/>
              </a:rPr>
              <a:t>Cosa prevedono le direttive comunitarie?</a:t>
            </a:r>
            <a:endParaRPr b="1" i="1" sz="3100"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  <p:sp>
        <p:nvSpPr>
          <p:cNvPr id="249" name="Google Shape;249;p4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/>
          </a:p>
        </p:txBody>
      </p:sp>
      <p:sp>
        <p:nvSpPr>
          <p:cNvPr id="250" name="Google Shape;250;p4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grpSp>
        <p:nvGrpSpPr>
          <p:cNvPr id="251" name="Google Shape;251;p4"/>
          <p:cNvGrpSpPr/>
          <p:nvPr/>
        </p:nvGrpSpPr>
        <p:grpSpPr>
          <a:xfrm>
            <a:off x="964023" y="1424432"/>
            <a:ext cx="10352810" cy="4009134"/>
            <a:chOff x="0" y="50783"/>
            <a:chExt cx="10352810" cy="4009134"/>
          </a:xfrm>
        </p:grpSpPr>
        <p:sp>
          <p:nvSpPr>
            <p:cNvPr id="252" name="Google Shape;252;p4"/>
            <p:cNvSpPr/>
            <p:nvPr/>
          </p:nvSpPr>
          <p:spPr>
            <a:xfrm>
              <a:off x="0" y="50783"/>
              <a:ext cx="10352810" cy="75574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1D8DE"/>
                </a:gs>
                <a:gs pos="50000">
                  <a:srgbClr val="A4D4DB"/>
                </a:gs>
                <a:gs pos="100000">
                  <a:srgbClr val="8DBDC5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4"/>
            <p:cNvSpPr txBox="1"/>
            <p:nvPr/>
          </p:nvSpPr>
          <p:spPr>
            <a:xfrm>
              <a:off x="36892" y="87675"/>
              <a:ext cx="10279026" cy="681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"/>
                <a:buNone/>
              </a:pPr>
              <a:r>
                <a:rPr b="0" i="0" lang="it-IT" sz="2000" u="none" cap="none" strike="noStrike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Realizzazione di modelli organizzativi interni di valutazione del rischio AML</a:t>
              </a:r>
              <a:endParaRPr b="0" i="0" sz="20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0" y="864130"/>
              <a:ext cx="10352810" cy="75574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1D8DE"/>
                </a:gs>
                <a:gs pos="50000">
                  <a:srgbClr val="A4D4DB"/>
                </a:gs>
                <a:gs pos="100000">
                  <a:srgbClr val="8DBDC5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4"/>
            <p:cNvSpPr txBox="1"/>
            <p:nvPr/>
          </p:nvSpPr>
          <p:spPr>
            <a:xfrm>
              <a:off x="36892" y="901022"/>
              <a:ext cx="10279026" cy="681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"/>
                <a:buNone/>
              </a:pPr>
              <a:r>
                <a:rPr b="0" i="0" lang="it-IT" sz="2000" u="none" cap="none" strike="noStrike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Collaborazione attiva con le Autorità di vigilanza</a:t>
              </a:r>
              <a:endParaRPr b="0" i="0" sz="20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0" y="1677477"/>
              <a:ext cx="10352810" cy="75574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1D8DE"/>
                </a:gs>
                <a:gs pos="50000">
                  <a:srgbClr val="A4D4DB"/>
                </a:gs>
                <a:gs pos="100000">
                  <a:srgbClr val="8DBDC5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4"/>
            <p:cNvSpPr txBox="1"/>
            <p:nvPr/>
          </p:nvSpPr>
          <p:spPr>
            <a:xfrm>
              <a:off x="36892" y="1714369"/>
              <a:ext cx="10279026" cy="681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"/>
                <a:buNone/>
              </a:pPr>
              <a:r>
                <a:rPr b="0" i="0" lang="it-IT" sz="2000" u="none" cap="none" strike="noStrike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Rafforzamento del percorso di adeguata conoscenza del cliente</a:t>
              </a:r>
              <a:endParaRPr b="0" i="0" sz="20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0" y="2490824"/>
              <a:ext cx="10352810" cy="75574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1D8DE"/>
                </a:gs>
                <a:gs pos="65000">
                  <a:srgbClr val="A4D4DB"/>
                </a:gs>
                <a:gs pos="100000">
                  <a:srgbClr val="8DBDC5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4"/>
            <p:cNvSpPr txBox="1"/>
            <p:nvPr/>
          </p:nvSpPr>
          <p:spPr>
            <a:xfrm>
              <a:off x="36892" y="2527716"/>
              <a:ext cx="10279026" cy="681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"/>
                <a:buNone/>
              </a:pPr>
              <a:r>
                <a:rPr b="0" i="1" lang="it-IT" sz="2000" u="none" cap="none" strike="noStrike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PROFILATURA CLIENTELA</a:t>
              </a:r>
              <a:r>
                <a:rPr b="0" i="0" lang="it-IT" sz="2000" u="none" cap="none" strike="noStrike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: previsione di classi di rischio a crescente estensione degli obblighi normativi  </a:t>
              </a:r>
              <a:endParaRPr b="0" i="0" sz="20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0" y="3304171"/>
              <a:ext cx="10352810" cy="75574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1D8DE"/>
                </a:gs>
                <a:gs pos="50000">
                  <a:srgbClr val="A4D4DB"/>
                </a:gs>
                <a:gs pos="100000">
                  <a:srgbClr val="8DBDC5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4"/>
            <p:cNvSpPr txBox="1"/>
            <p:nvPr/>
          </p:nvSpPr>
          <p:spPr>
            <a:xfrm>
              <a:off x="36892" y="3341063"/>
              <a:ext cx="10279026" cy="681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Libre Franklin"/>
                <a:buNone/>
              </a:pPr>
              <a:r>
                <a:rPr b="1" i="1" lang="it-IT" sz="2000" u="none" cap="none" strike="noStrike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RISK ASSESSMENT 🡺 CALCOLO RISCHIO RESIDUO </a:t>
              </a:r>
              <a:endParaRPr b="1" i="1" sz="20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5"/>
          <p:cNvSpPr txBox="1"/>
          <p:nvPr>
            <p:ph type="title"/>
          </p:nvPr>
        </p:nvSpPr>
        <p:spPr>
          <a:xfrm>
            <a:off x="964023" y="879063"/>
            <a:ext cx="804281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ranklin Gothic"/>
              <a:buNone/>
            </a:pPr>
            <a:r>
              <a:rPr lang="it-IT"/>
              <a:t>Overview </a:t>
            </a:r>
            <a:br>
              <a:rPr lang="it-IT"/>
            </a:br>
            <a:r>
              <a:rPr i="1" lang="it-IT"/>
              <a:t>Adeguata verifica della clientela</a:t>
            </a:r>
            <a:endParaRPr/>
          </a:p>
        </p:txBody>
      </p:sp>
      <p:sp>
        <p:nvSpPr>
          <p:cNvPr id="267" name="Google Shape;267;p5"/>
          <p:cNvSpPr txBox="1"/>
          <p:nvPr>
            <p:ph idx="1" type="body"/>
          </p:nvPr>
        </p:nvSpPr>
        <p:spPr>
          <a:xfrm>
            <a:off x="952500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Identificazione del titolare effettivo e del cliente diverso da persona fisica</a:t>
            </a:r>
            <a:endParaRPr/>
          </a:p>
        </p:txBody>
      </p:sp>
      <p:sp>
        <p:nvSpPr>
          <p:cNvPr id="268" name="Google Shape;268;p5"/>
          <p:cNvSpPr txBox="1"/>
          <p:nvPr>
            <p:ph idx="2" type="body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Identificazione del cliente</a:t>
            </a:r>
            <a:endParaRPr/>
          </a:p>
        </p:txBody>
      </p:sp>
      <p:sp>
        <p:nvSpPr>
          <p:cNvPr id="269" name="Google Shape;269;p5"/>
          <p:cNvSpPr txBox="1"/>
          <p:nvPr>
            <p:ph idx="3" type="body"/>
          </p:nvPr>
        </p:nvSpPr>
        <p:spPr>
          <a:xfrm>
            <a:off x="952500" y="5240126"/>
            <a:ext cx="4838700" cy="636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Fattori di basso o elevato rischio</a:t>
            </a:r>
            <a:endParaRPr/>
          </a:p>
        </p:txBody>
      </p:sp>
      <p:sp>
        <p:nvSpPr>
          <p:cNvPr id="270" name="Google Shape;270;p5"/>
          <p:cNvSpPr txBox="1"/>
          <p:nvPr>
            <p:ph idx="4" type="body"/>
          </p:nvPr>
        </p:nvSpPr>
        <p:spPr>
          <a:xfrm>
            <a:off x="952500" y="4924211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Fattori di rischio</a:t>
            </a:r>
            <a:endParaRPr/>
          </a:p>
        </p:txBody>
      </p:sp>
      <p:sp>
        <p:nvSpPr>
          <p:cNvPr id="271" name="Google Shape;271;p5"/>
          <p:cNvSpPr txBox="1"/>
          <p:nvPr>
            <p:ph idx="6" type="body"/>
          </p:nvPr>
        </p:nvSpPr>
        <p:spPr>
          <a:xfrm>
            <a:off x="6400800" y="492421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Controllo costante del rapporto</a:t>
            </a:r>
            <a:endParaRPr/>
          </a:p>
        </p:txBody>
      </p:sp>
      <p:sp>
        <p:nvSpPr>
          <p:cNvPr id="272" name="Google Shape;272;p5"/>
          <p:cNvSpPr txBox="1"/>
          <p:nvPr>
            <p:ph idx="8" type="body"/>
          </p:nvPr>
        </p:nvSpPr>
        <p:spPr>
          <a:xfrm>
            <a:off x="6239009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Previsione di misure rafforzate di adeguata verifica</a:t>
            </a:r>
            <a:endParaRPr/>
          </a:p>
        </p:txBody>
      </p:sp>
      <p:sp>
        <p:nvSpPr>
          <p:cNvPr id="273" name="Google Shape;273;p5"/>
          <p:cNvSpPr txBox="1"/>
          <p:nvPr>
            <p:ph idx="13" type="body"/>
          </p:nvPr>
        </p:nvSpPr>
        <p:spPr>
          <a:xfrm>
            <a:off x="952500" y="3684085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Identificazione degli ambiti di applicazione per tipologia di rapporto e prodotto </a:t>
            </a:r>
            <a:endParaRPr/>
          </a:p>
        </p:txBody>
      </p:sp>
      <p:sp>
        <p:nvSpPr>
          <p:cNvPr id="274" name="Google Shape;274;p5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 b="0"/>
          </a:p>
        </p:txBody>
      </p:sp>
      <p:sp>
        <p:nvSpPr>
          <p:cNvPr id="275" name="Google Shape;275;p5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276" name="Google Shape;276;p5"/>
          <p:cNvSpPr txBox="1"/>
          <p:nvPr/>
        </p:nvSpPr>
        <p:spPr>
          <a:xfrm>
            <a:off x="6239009" y="3684085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b="0" i="0" lang="it-IT" sz="1800" u="none" cap="none" strike="noStrike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Calcolo Rischio Residuo</a:t>
            </a:r>
            <a:endParaRPr/>
          </a:p>
        </p:txBody>
      </p:sp>
      <p:sp>
        <p:nvSpPr>
          <p:cNvPr id="277" name="Google Shape;277;p5"/>
          <p:cNvSpPr txBox="1"/>
          <p:nvPr/>
        </p:nvSpPr>
        <p:spPr>
          <a:xfrm>
            <a:off x="6239009" y="4000000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Rischio inerente e vulnerabilità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"/>
          <p:cNvSpPr txBox="1"/>
          <p:nvPr>
            <p:ph type="title"/>
          </p:nvPr>
        </p:nvSpPr>
        <p:spPr>
          <a:xfrm>
            <a:off x="964023" y="879063"/>
            <a:ext cx="9662788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it-IT"/>
              <a:t>Supranational Risk Assessment</a:t>
            </a:r>
            <a:endParaRPr/>
          </a:p>
        </p:txBody>
      </p:sp>
      <p:sp>
        <p:nvSpPr>
          <p:cNvPr id="283" name="Google Shape;283;p6"/>
          <p:cNvSpPr txBox="1"/>
          <p:nvPr>
            <p:ph idx="1" type="body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1. Rischio inerente	</a:t>
            </a:r>
            <a:endParaRPr/>
          </a:p>
        </p:txBody>
      </p:sp>
      <p:sp>
        <p:nvSpPr>
          <p:cNvPr id="284" name="Google Shape;284;p6"/>
          <p:cNvSpPr txBox="1"/>
          <p:nvPr>
            <p:ph idx="2" type="body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Valutazione del livello strategico della minaccia associata allo specifico settore.</a:t>
            </a:r>
            <a:endParaRPr/>
          </a:p>
        </p:txBody>
      </p:sp>
      <p:sp>
        <p:nvSpPr>
          <p:cNvPr id="285" name="Google Shape;285;p6"/>
          <p:cNvSpPr txBox="1"/>
          <p:nvPr>
            <p:ph idx="3" type="body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2. Vulnerabilità</a:t>
            </a:r>
            <a:endParaRPr/>
          </a:p>
        </p:txBody>
      </p:sp>
      <p:sp>
        <p:nvSpPr>
          <p:cNvPr id="286" name="Google Shape;286;p6"/>
          <p:cNvSpPr txBox="1"/>
          <p:nvPr>
            <p:ph idx="4" type="body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Livello di vulnerabilità dello specifico scenario sulla base delle misure di salvaguardia. </a:t>
            </a:r>
            <a:endParaRPr/>
          </a:p>
        </p:txBody>
      </p:sp>
      <p:sp>
        <p:nvSpPr>
          <p:cNvPr id="287" name="Google Shape;287;p6"/>
          <p:cNvSpPr txBox="1"/>
          <p:nvPr>
            <p:ph idx="5" type="body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3. Rischio residuo</a:t>
            </a:r>
            <a:endParaRPr/>
          </a:p>
        </p:txBody>
      </p:sp>
      <p:sp>
        <p:nvSpPr>
          <p:cNvPr id="288" name="Google Shape;288;p6"/>
          <p:cNvSpPr txBox="1"/>
          <p:nvPr>
            <p:ph idx="6" type="body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Media ponderata di rischio inerente (40%) e vulnerabilità (60%).</a:t>
            </a:r>
            <a:endParaRPr/>
          </a:p>
        </p:txBody>
      </p:sp>
      <p:sp>
        <p:nvSpPr>
          <p:cNvPr id="289" name="Google Shape;289;p6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 b="0"/>
          </a:p>
        </p:txBody>
      </p:sp>
      <p:sp>
        <p:nvSpPr>
          <p:cNvPr id="290" name="Google Shape;290;p6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291" name="Google Shape;29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73520" y="4153629"/>
            <a:ext cx="5259977" cy="14686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7"/>
          <p:cNvSpPr txBox="1"/>
          <p:nvPr>
            <p:ph type="title"/>
          </p:nvPr>
        </p:nvSpPr>
        <p:spPr>
          <a:xfrm>
            <a:off x="217262" y="613138"/>
            <a:ext cx="10633618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ranklin Gothic"/>
              <a:buNone/>
            </a:pPr>
            <a:r>
              <a:rPr lang="it-IT" sz="3600"/>
              <a:t>Come adempiere alle direttive?</a:t>
            </a:r>
            <a:br>
              <a:rPr lang="it-IT" sz="3600"/>
            </a:br>
            <a:r>
              <a:rPr lang="it-IT" sz="3600"/>
              <a:t>La nostra soluzione</a:t>
            </a:r>
            <a:endParaRPr/>
          </a:p>
        </p:txBody>
      </p:sp>
      <p:sp>
        <p:nvSpPr>
          <p:cNvPr id="298" name="Google Shape;298;p7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299" name="Google Shape;299;p7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/>
          </a:p>
        </p:txBody>
      </p:sp>
      <p:sp>
        <p:nvSpPr>
          <p:cNvPr id="300" name="Google Shape;300;p7"/>
          <p:cNvSpPr txBox="1"/>
          <p:nvPr/>
        </p:nvSpPr>
        <p:spPr>
          <a:xfrm>
            <a:off x="-408803" y="1595578"/>
            <a:ext cx="866208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PROFILA</a:t>
            </a:r>
            <a:endParaRPr/>
          </a:p>
        </p:txBody>
      </p:sp>
      <p:sp>
        <p:nvSpPr>
          <p:cNvPr id="301" name="Google Shape;301;p7"/>
          <p:cNvSpPr txBox="1"/>
          <p:nvPr/>
        </p:nvSpPr>
        <p:spPr>
          <a:xfrm>
            <a:off x="3922240" y="4829477"/>
            <a:ext cx="740169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IL NOSTRO SOFTWARE CONSENTIRA’ DI CLASSIFICARE E MONITORARE LA CLIENTELA IN OTTEMPERANZA A QUANTO RICHIESTO DALLA DISPOSIZIONE DI ADEGUATA VERIFICA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8"/>
          <p:cNvSpPr txBox="1"/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</a:pPr>
            <a:r>
              <a:rPr lang="it-IT"/>
              <a:t>Profila	</a:t>
            </a:r>
            <a:endParaRPr/>
          </a:p>
        </p:txBody>
      </p:sp>
      <p:sp>
        <p:nvSpPr>
          <p:cNvPr id="307" name="Google Shape;307;p8"/>
          <p:cNvSpPr txBox="1"/>
          <p:nvPr>
            <p:ph idx="1" type="body"/>
          </p:nvPr>
        </p:nvSpPr>
        <p:spPr>
          <a:xfrm>
            <a:off x="6367055" y="4549553"/>
            <a:ext cx="5491570" cy="953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it-IT"/>
              <a:t>FASI DI CALCOLO</a:t>
            </a:r>
            <a:endParaRPr/>
          </a:p>
        </p:txBody>
      </p:sp>
      <p:sp>
        <p:nvSpPr>
          <p:cNvPr id="308" name="Google Shape;308;p8"/>
          <p:cNvSpPr txBox="1"/>
          <p:nvPr/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‹#›</a:t>
            </a:fld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Google Shape;313;p9"/>
          <p:cNvPicPr preferRelativeResize="0"/>
          <p:nvPr/>
        </p:nvPicPr>
        <p:blipFill rotWithShape="1">
          <a:blip r:embed="rId3">
            <a:alphaModFix/>
          </a:blip>
          <a:srcRect b="43104" l="0" r="0" t="-1"/>
          <a:stretch/>
        </p:blipFill>
        <p:spPr>
          <a:xfrm>
            <a:off x="4680083" y="1937704"/>
            <a:ext cx="7066147" cy="196703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14" name="Google Shape;314;p9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Franklin Gothic"/>
              <a:buNone/>
            </a:pPr>
            <a:r>
              <a:rPr lang="it-IT" sz="4100"/>
              <a:t>Una sola anagrafica</a:t>
            </a:r>
            <a:endParaRPr/>
          </a:p>
        </p:txBody>
      </p:sp>
      <p:sp>
        <p:nvSpPr>
          <p:cNvPr id="315" name="Google Shape;315;p9"/>
          <p:cNvSpPr txBox="1"/>
          <p:nvPr>
            <p:ph idx="1" type="body"/>
          </p:nvPr>
        </p:nvSpPr>
        <p:spPr>
          <a:xfrm>
            <a:off x="964023" y="2394361"/>
            <a:ext cx="3459696" cy="20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Il modulo sarà collegato sia al vostro gestionale sia all’anagrafica AUI così da consentire una copertura completa dei soggetti da verificare.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it-IT"/>
              <a:t>Sarà possibile visualizzare, oltre che lo specifico intestatario, anche i singoli conti. </a:t>
            </a:r>
            <a:endParaRPr/>
          </a:p>
        </p:txBody>
      </p:sp>
      <p:sp>
        <p:nvSpPr>
          <p:cNvPr id="316" name="Google Shape;316;p9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Lipravus</a:t>
            </a:r>
            <a:endParaRPr b="0"/>
          </a:p>
        </p:txBody>
      </p:sp>
      <p:sp>
        <p:nvSpPr>
          <p:cNvPr id="317" name="Google Shape;317;p9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18" name="Google Shape;318;p9"/>
          <p:cNvPicPr preferRelativeResize="0"/>
          <p:nvPr/>
        </p:nvPicPr>
        <p:blipFill rotWithShape="1">
          <a:blip r:embed="rId3">
            <a:alphaModFix/>
          </a:blip>
          <a:srcRect b="571" l="0" r="0" t="78887"/>
          <a:stretch/>
        </p:blipFill>
        <p:spPr>
          <a:xfrm>
            <a:off x="4680083" y="3904735"/>
            <a:ext cx="7066147" cy="71015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2021-07-15T06:43:57Z</dcterms:created>
  <dc:creator>Laura D'Amelio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